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  <p:sldId id="333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/>
    <p:restoredTop sz="85269"/>
  </p:normalViewPr>
  <p:slideViewPr>
    <p:cSldViewPr snapToGrid="0" snapToObjects="1">
      <p:cViewPr>
        <p:scale>
          <a:sx n="101" d="100"/>
          <a:sy n="101" d="100"/>
        </p:scale>
        <p:origin x="-488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88BD24-D67E-7348-891F-856DFB8A567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C29CE69F-0693-6143-A7B5-829C423FA1CF}">
      <dgm:prSet phldrT="[Text]" custT="1"/>
      <dgm:spPr/>
      <dgm:t>
        <a:bodyPr anchor="ctr"/>
        <a:lstStyle/>
        <a:p>
          <a:pPr marL="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Model Evaluation</a:t>
          </a:r>
        </a:p>
      </dgm:t>
    </dgm:pt>
    <dgm:pt modelId="{7BBC86FF-95E7-7744-A005-4B664571AAA5}" type="parTrans" cxnId="{331D204F-A014-9E48-9038-4FC8F452D2F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CD3C9359-334C-3E42-BE21-759917E55B12}" type="sibTrans" cxnId="{331D204F-A014-9E48-9038-4FC8F452D2F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77BCED95-0BF9-F24F-8F9A-ECAE7CC08095}">
      <dgm:prSet phldrT="[Text]" custT="1"/>
      <dgm:spPr/>
      <dgm:t>
        <a:bodyPr anchor="ctr"/>
        <a:lstStyle/>
        <a:p>
          <a:r>
            <a:rPr lang="en-US" sz="2400" dirty="0">
              <a:solidFill>
                <a:schemeClr val="tx1"/>
              </a:solidFill>
            </a:rPr>
            <a:t>Comparison of results</a:t>
          </a:r>
        </a:p>
      </dgm:t>
    </dgm:pt>
    <dgm:pt modelId="{8A41B4A5-ED9A-5549-BFBF-79F92DCBD48E}" type="parTrans" cxnId="{E9916BDE-5B6B-3846-B6EF-2D55637FFB6B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2CAE814A-8F11-284F-A60F-ECA521C39B31}" type="sibTrans" cxnId="{E9916BDE-5B6B-3846-B6EF-2D55637FFB6B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976BB7D5-D2C6-6245-864C-FF10C288A567}">
      <dgm:prSet phldrT="[Text]" custT="1"/>
      <dgm:spPr/>
      <dgm:t>
        <a:bodyPr anchor="ctr"/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800" kern="1200" dirty="0">
              <a:solidFill>
                <a:schemeClr val="tx1"/>
              </a:solidFill>
            </a:rPr>
            <a:t>Check the accuracy of each model.</a:t>
          </a:r>
        </a:p>
      </dgm:t>
    </dgm:pt>
    <dgm:pt modelId="{BADC56A2-F808-244F-9584-86DA15210BB4}" type="parTrans" cxnId="{A1586E3A-42B5-F84C-992D-C5D77BC045FA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C63B0A6A-9686-9349-A023-B51797D542DE}" type="sibTrans" cxnId="{A1586E3A-42B5-F84C-992D-C5D77BC045FA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B68610F4-5CDF-ED45-A40A-28C59E8E6912}">
      <dgm:prSet phldrT="[Text]" custT="1"/>
      <dgm:spPr/>
      <dgm:t>
        <a:bodyPr anchor="ctr"/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800" kern="1200" dirty="0">
              <a:solidFill>
                <a:schemeClr val="tx1"/>
              </a:solidFill>
            </a:rPr>
            <a:t>Tune hyperparameters for each ML model.</a:t>
          </a:r>
        </a:p>
      </dgm:t>
    </dgm:pt>
    <dgm:pt modelId="{D645E1CD-D2F9-F847-9964-6B8451ADC4D5}" type="parTrans" cxnId="{8FAED903-6ABE-6545-BC1B-62BCE9DDADE2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5F2B9C47-C2C7-6B40-875C-992E346D62B3}" type="sibTrans" cxnId="{8FAED903-6ABE-6545-BC1B-62BCE9DDADE2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DDD803E-F3C7-7D4C-892D-593BEDD69AB0}">
      <dgm:prSet phldrT="[Text]" custT="1"/>
      <dgm:spPr/>
      <dgm:t>
        <a:bodyPr anchor="ctr"/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800" kern="1200" dirty="0">
              <a:solidFill>
                <a:schemeClr val="tx1"/>
              </a:solidFill>
            </a:rPr>
            <a:t>Plot the confusion matrix</a:t>
          </a:r>
        </a:p>
      </dgm:t>
    </dgm:pt>
    <dgm:pt modelId="{21C3F16A-87C7-B643-AA87-8800609B4BAB}" type="parTrans" cxnId="{17205EC2-EDAC-5141-9CF2-A36851AEDF6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7F4169DD-0DE2-9746-8EE9-4F8603DA7734}" type="sibTrans" cxnId="{17205EC2-EDAC-5141-9CF2-A36851AEDF69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AA49A16B-9CBB-5948-82D2-494BBDD0A7CE}">
      <dgm:prSet phldrT="[Text]" custT="1"/>
      <dgm:spPr/>
      <dgm:t>
        <a:bodyPr anchor="ctr"/>
        <a:lstStyle/>
        <a:p>
          <a:r>
            <a:rPr lang="en-US" sz="2400" dirty="0">
              <a:solidFill>
                <a:schemeClr val="tx1"/>
              </a:solidFill>
            </a:rPr>
            <a:t>Data preparation and standardization</a:t>
          </a:r>
        </a:p>
      </dgm:t>
    </dgm:pt>
    <dgm:pt modelId="{329A61F1-F87E-0147-832B-867DF5CE5783}" type="sibTrans" cxnId="{376930F5-7E4E-AD4A-90F0-FE3BDB11B13D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D9E39C7D-4E39-C141-BDEC-0245FE759B0C}" type="parTrans" cxnId="{376930F5-7E4E-AD4A-90F0-FE3BDB11B13D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0F9B294D-124E-184B-8D37-E8BCE3CBC024}">
      <dgm:prSet custT="1"/>
      <dgm:spPr/>
      <dgm:t>
        <a:bodyPr anchor="ctr"/>
        <a:lstStyle/>
        <a:p>
          <a:r>
            <a:rPr lang="en-US" sz="1800" dirty="0">
              <a:solidFill>
                <a:schemeClr val="tx1"/>
              </a:solidFill>
            </a:rPr>
            <a:t>Load</a:t>
          </a:r>
        </a:p>
      </dgm:t>
    </dgm:pt>
    <dgm:pt modelId="{9E1863B5-C9D1-A54B-A9FA-AC8504AA8F38}" type="sibTrans" cxnId="{557C3C41-00EA-624A-B48F-DCD28CE96540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295AFD95-D765-EF44-BEE0-CDD6DD45FD81}" type="parTrans" cxnId="{557C3C41-00EA-624A-B48F-DCD28CE96540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9A17743A-7D02-A34C-B6DB-3FA62CAFEC5D}">
      <dgm:prSet custT="1"/>
      <dgm:spPr/>
      <dgm:t>
        <a:bodyPr anchor="ctr"/>
        <a:lstStyle/>
        <a:p>
          <a:r>
            <a:rPr lang="en-US" sz="1800" dirty="0">
              <a:solidFill>
                <a:schemeClr val="tx1"/>
              </a:solidFill>
            </a:rPr>
            <a:t>Transform</a:t>
          </a:r>
        </a:p>
      </dgm:t>
    </dgm:pt>
    <dgm:pt modelId="{4CC08035-A740-C14F-B285-9FE49C4E1AE1}" type="sibTrans" cxnId="{3679D3ED-A002-2E49-9D6C-4924E2C05570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986F668E-E346-234D-8ED9-B5E430C6E2BE}" type="parTrans" cxnId="{3679D3ED-A002-2E49-9D6C-4924E2C05570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5B194515-B321-924E-8F2E-D9E3DD9D0A4E}">
      <dgm:prSet custT="1"/>
      <dgm:spPr/>
      <dgm:t>
        <a:bodyPr anchor="ctr"/>
        <a:lstStyle/>
        <a:p>
          <a:r>
            <a:rPr lang="en-US" sz="1800" dirty="0">
              <a:solidFill>
                <a:schemeClr val="tx1"/>
              </a:solidFill>
            </a:rPr>
            <a:t>Set the parameters for each algorithms for GridSearchCV</a:t>
          </a:r>
        </a:p>
      </dgm:t>
    </dgm:pt>
    <dgm:pt modelId="{7316C70E-F674-224A-8052-1065F015A2A8}" type="sibTrans" cxnId="{4CF0D4C5-A6F8-754D-B931-03298290EAFD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10AC2F5C-728D-C644-A9BE-53A2C437DAD5}" type="parTrans" cxnId="{4CF0D4C5-A6F8-754D-B931-03298290EAFD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B44D9B86-3CF1-364F-B0A6-B7E8587FC4F0}">
      <dgm:prSet phldrT="[Text]" custT="1"/>
      <dgm:spPr/>
      <dgm:t>
        <a:bodyPr anchor="ctr"/>
        <a:lstStyle/>
        <a:p>
          <a:r>
            <a:rPr lang="en-US" sz="1800" dirty="0">
              <a:solidFill>
                <a:schemeClr val="tx1"/>
              </a:solidFill>
            </a:rPr>
            <a:t>Different accuracy score were used.</a:t>
          </a:r>
        </a:p>
      </dgm:t>
    </dgm:pt>
    <dgm:pt modelId="{B17C04A5-8D82-8D4D-A71D-BC95F80CAACC}" type="parTrans" cxnId="{101C74E1-51D7-DB4E-9D2C-42586DFB355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0C925A1-E9B6-7141-9711-4BE0478D8332}" type="sibTrans" cxnId="{101C74E1-51D7-DB4E-9D2C-42586DFB355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EA5EE7-3252-D448-9502-A291A20C7433}">
      <dgm:prSet custT="1"/>
      <dgm:spPr/>
      <dgm:t>
        <a:bodyPr anchor="ctr"/>
        <a:lstStyle/>
        <a:p>
          <a:r>
            <a:rPr lang="en-US" sz="1800" dirty="0">
              <a:solidFill>
                <a:schemeClr val="tx1"/>
              </a:solidFill>
            </a:rPr>
            <a:t>Split into training and test datasets.</a:t>
          </a:r>
        </a:p>
      </dgm:t>
    </dgm:pt>
    <dgm:pt modelId="{2D498A5B-85AF-B540-BC8F-309A0554E427}" type="parTrans" cxnId="{AB1AD9FA-8569-2843-847F-7F1F180C3C49}">
      <dgm:prSet/>
      <dgm:spPr/>
      <dgm:t>
        <a:bodyPr/>
        <a:lstStyle/>
        <a:p>
          <a:endParaRPr lang="en-US"/>
        </a:p>
      </dgm:t>
    </dgm:pt>
    <dgm:pt modelId="{4E819545-A8FE-9C41-B311-FD5C0A077FDC}" type="sibTrans" cxnId="{AB1AD9FA-8569-2843-847F-7F1F180C3C49}">
      <dgm:prSet/>
      <dgm:spPr/>
      <dgm:t>
        <a:bodyPr/>
        <a:lstStyle/>
        <a:p>
          <a:endParaRPr lang="en-US"/>
        </a:p>
      </dgm:t>
    </dgm:pt>
    <dgm:pt modelId="{C06E5D47-ECB0-3D44-9870-6EC921225087}">
      <dgm:prSet phldrT="[Text]" custT="1"/>
      <dgm:spPr/>
      <dgm:t>
        <a:bodyPr anchor="ctr"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Fit de models</a:t>
          </a:r>
        </a:p>
      </dgm:t>
    </dgm:pt>
    <dgm:pt modelId="{63C74E17-30B7-DA44-AE69-BC2301BAB733}" type="parTrans" cxnId="{6B608D47-4A39-6049-89AC-B39789AE5816}">
      <dgm:prSet/>
      <dgm:spPr/>
      <dgm:t>
        <a:bodyPr/>
        <a:lstStyle/>
        <a:p>
          <a:endParaRPr lang="en-US"/>
        </a:p>
      </dgm:t>
    </dgm:pt>
    <dgm:pt modelId="{747249E1-1241-B040-8583-A9CD9BB3FBB9}" type="sibTrans" cxnId="{6B608D47-4A39-6049-89AC-B39789AE5816}">
      <dgm:prSet/>
      <dgm:spPr/>
      <dgm:t>
        <a:bodyPr/>
        <a:lstStyle/>
        <a:p>
          <a:endParaRPr lang="en-US"/>
        </a:p>
      </dgm:t>
    </dgm:pt>
    <dgm:pt modelId="{5628DAB4-A08E-1044-BE2B-2156EEECB4D0}" type="pres">
      <dgm:prSet presAssocID="{8F88BD24-D67E-7348-891F-856DFB8A5676}" presName="Name0" presStyleCnt="0">
        <dgm:presLayoutVars>
          <dgm:dir/>
          <dgm:resizeHandles val="exact"/>
        </dgm:presLayoutVars>
      </dgm:prSet>
      <dgm:spPr/>
    </dgm:pt>
    <dgm:pt modelId="{9DC9C13D-36AB-A84C-A829-F6918415D759}" type="pres">
      <dgm:prSet presAssocID="{AA49A16B-9CBB-5948-82D2-494BBDD0A7CE}" presName="parAndChTx" presStyleLbl="node1" presStyleIdx="0" presStyleCnt="3" custScaleY="172571">
        <dgm:presLayoutVars>
          <dgm:bulletEnabled val="1"/>
        </dgm:presLayoutVars>
      </dgm:prSet>
      <dgm:spPr/>
    </dgm:pt>
    <dgm:pt modelId="{061C3A1B-6059-CC48-96D0-874FC2F8DB69}" type="pres">
      <dgm:prSet presAssocID="{329A61F1-F87E-0147-832B-867DF5CE5783}" presName="parAndChSpace" presStyleCnt="0"/>
      <dgm:spPr/>
    </dgm:pt>
    <dgm:pt modelId="{BE2D6259-4729-8D4B-8C08-249BB0B4671D}" type="pres">
      <dgm:prSet presAssocID="{C29CE69F-0693-6143-A7B5-829C423FA1CF}" presName="parAndChTx" presStyleLbl="node1" presStyleIdx="1" presStyleCnt="3" custScaleY="140158">
        <dgm:presLayoutVars>
          <dgm:bulletEnabled val="1"/>
        </dgm:presLayoutVars>
      </dgm:prSet>
      <dgm:spPr/>
    </dgm:pt>
    <dgm:pt modelId="{7B317171-76F1-FC4E-9A99-667D15A3281D}" type="pres">
      <dgm:prSet presAssocID="{CD3C9359-334C-3E42-BE21-759917E55B12}" presName="parAndChSpace" presStyleCnt="0"/>
      <dgm:spPr/>
    </dgm:pt>
    <dgm:pt modelId="{33DFE279-6232-014F-827F-0596F9A40AE7}" type="pres">
      <dgm:prSet presAssocID="{77BCED95-0BF9-F24F-8F9A-ECAE7CC08095}" presName="parAndChTx" presStyleLbl="node1" presStyleIdx="2" presStyleCnt="3" custScaleY="172571">
        <dgm:presLayoutVars>
          <dgm:bulletEnabled val="1"/>
        </dgm:presLayoutVars>
      </dgm:prSet>
      <dgm:spPr/>
    </dgm:pt>
  </dgm:ptLst>
  <dgm:cxnLst>
    <dgm:cxn modelId="{F7085201-D9A1-ED4B-99BF-315A89AC2C1D}" type="presOf" srcId="{976BB7D5-D2C6-6245-864C-FF10C288A567}" destId="{BE2D6259-4729-8D4B-8C08-249BB0B4671D}" srcOrd="0" destOrd="2" presId="urn:microsoft.com/office/officeart/2005/8/layout/hChevron3"/>
    <dgm:cxn modelId="{8FAED903-6ABE-6545-BC1B-62BCE9DDADE2}" srcId="{C29CE69F-0693-6143-A7B5-829C423FA1CF}" destId="{B68610F4-5CDF-ED45-A40A-28C59E8E6912}" srcOrd="2" destOrd="0" parTransId="{D645E1CD-D2F9-F847-9964-6B8451ADC4D5}" sibTransId="{5F2B9C47-C2C7-6B40-875C-992E346D62B3}"/>
    <dgm:cxn modelId="{0749C605-AE63-5B4B-BE88-D476F79015C7}" type="presOf" srcId="{C06E5D47-ECB0-3D44-9870-6EC921225087}" destId="{BE2D6259-4729-8D4B-8C08-249BB0B4671D}" srcOrd="0" destOrd="1" presId="urn:microsoft.com/office/officeart/2005/8/layout/hChevron3"/>
    <dgm:cxn modelId="{A1586E3A-42B5-F84C-992D-C5D77BC045FA}" srcId="{C29CE69F-0693-6143-A7B5-829C423FA1CF}" destId="{976BB7D5-D2C6-6245-864C-FF10C288A567}" srcOrd="1" destOrd="0" parTransId="{BADC56A2-F808-244F-9584-86DA15210BB4}" sibTransId="{C63B0A6A-9686-9349-A023-B51797D542DE}"/>
    <dgm:cxn modelId="{557C3C41-00EA-624A-B48F-DCD28CE96540}" srcId="{AA49A16B-9CBB-5948-82D2-494BBDD0A7CE}" destId="{0F9B294D-124E-184B-8D37-E8BCE3CBC024}" srcOrd="0" destOrd="0" parTransId="{295AFD95-D765-EF44-BEE0-CDD6DD45FD81}" sibTransId="{9E1863B5-C9D1-A54B-A9FA-AC8504AA8F38}"/>
    <dgm:cxn modelId="{DDE65041-54A1-824F-8408-6FDCFBBD911C}" type="presOf" srcId="{00EA5EE7-3252-D448-9502-A291A20C7433}" destId="{9DC9C13D-36AB-A84C-A829-F6918415D759}" srcOrd="0" destOrd="3" presId="urn:microsoft.com/office/officeart/2005/8/layout/hChevron3"/>
    <dgm:cxn modelId="{BDE70945-252D-FB40-B5DA-DF9240E28765}" type="presOf" srcId="{C29CE69F-0693-6143-A7B5-829C423FA1CF}" destId="{BE2D6259-4729-8D4B-8C08-249BB0B4671D}" srcOrd="0" destOrd="0" presId="urn:microsoft.com/office/officeart/2005/8/layout/hChevron3"/>
    <dgm:cxn modelId="{6B608D47-4A39-6049-89AC-B39789AE5816}" srcId="{C29CE69F-0693-6143-A7B5-829C423FA1CF}" destId="{C06E5D47-ECB0-3D44-9870-6EC921225087}" srcOrd="0" destOrd="0" parTransId="{63C74E17-30B7-DA44-AE69-BC2301BAB733}" sibTransId="{747249E1-1241-B040-8583-A9CD9BB3FBB9}"/>
    <dgm:cxn modelId="{331D204F-A014-9E48-9038-4FC8F452D2F9}" srcId="{8F88BD24-D67E-7348-891F-856DFB8A5676}" destId="{C29CE69F-0693-6143-A7B5-829C423FA1CF}" srcOrd="1" destOrd="0" parTransId="{7BBC86FF-95E7-7744-A005-4B664571AAA5}" sibTransId="{CD3C9359-334C-3E42-BE21-759917E55B12}"/>
    <dgm:cxn modelId="{04950D50-ECAA-4542-8E06-FF2DE0369965}" type="presOf" srcId="{B44D9B86-3CF1-364F-B0A6-B7E8587FC4F0}" destId="{33DFE279-6232-014F-827F-0596F9A40AE7}" srcOrd="0" destOrd="1" presId="urn:microsoft.com/office/officeart/2005/8/layout/hChevron3"/>
    <dgm:cxn modelId="{31452254-C3FF-FB4E-836B-A16A60C93C2F}" type="presOf" srcId="{B68610F4-5CDF-ED45-A40A-28C59E8E6912}" destId="{BE2D6259-4729-8D4B-8C08-249BB0B4671D}" srcOrd="0" destOrd="3" presId="urn:microsoft.com/office/officeart/2005/8/layout/hChevron3"/>
    <dgm:cxn modelId="{C79D3269-69E6-2D4D-891F-B1B0B81C45E7}" type="presOf" srcId="{77BCED95-0BF9-F24F-8F9A-ECAE7CC08095}" destId="{33DFE279-6232-014F-827F-0596F9A40AE7}" srcOrd="0" destOrd="0" presId="urn:microsoft.com/office/officeart/2005/8/layout/hChevron3"/>
    <dgm:cxn modelId="{976D5490-1197-7B4B-9E5D-4AE982883CE4}" type="presOf" srcId="{AA49A16B-9CBB-5948-82D2-494BBDD0A7CE}" destId="{9DC9C13D-36AB-A84C-A829-F6918415D759}" srcOrd="0" destOrd="0" presId="urn:microsoft.com/office/officeart/2005/8/layout/hChevron3"/>
    <dgm:cxn modelId="{8F2DA5B8-225F-9248-8FF7-5EC3765275FE}" type="presOf" srcId="{3DDD803E-F3C7-7D4C-892D-593BEDD69AB0}" destId="{BE2D6259-4729-8D4B-8C08-249BB0B4671D}" srcOrd="0" destOrd="4" presId="urn:microsoft.com/office/officeart/2005/8/layout/hChevron3"/>
    <dgm:cxn modelId="{17205EC2-EDAC-5141-9CF2-A36851AEDF69}" srcId="{C29CE69F-0693-6143-A7B5-829C423FA1CF}" destId="{3DDD803E-F3C7-7D4C-892D-593BEDD69AB0}" srcOrd="3" destOrd="0" parTransId="{21C3F16A-87C7-B643-AA87-8800609B4BAB}" sibTransId="{7F4169DD-0DE2-9746-8EE9-4F8603DA7734}"/>
    <dgm:cxn modelId="{4CF0D4C5-A6F8-754D-B931-03298290EAFD}" srcId="{AA49A16B-9CBB-5948-82D2-494BBDD0A7CE}" destId="{5B194515-B321-924E-8F2E-D9E3DD9D0A4E}" srcOrd="3" destOrd="0" parTransId="{10AC2F5C-728D-C644-A9BE-53A2C437DAD5}" sibTransId="{7316C70E-F674-224A-8052-1065F015A2A8}"/>
    <dgm:cxn modelId="{E9916BDE-5B6B-3846-B6EF-2D55637FFB6B}" srcId="{8F88BD24-D67E-7348-891F-856DFB8A5676}" destId="{77BCED95-0BF9-F24F-8F9A-ECAE7CC08095}" srcOrd="2" destOrd="0" parTransId="{8A41B4A5-ED9A-5549-BFBF-79F92DCBD48E}" sibTransId="{2CAE814A-8F11-284F-A60F-ECA521C39B31}"/>
    <dgm:cxn modelId="{101C74E1-51D7-DB4E-9D2C-42586DFB3556}" srcId="{77BCED95-0BF9-F24F-8F9A-ECAE7CC08095}" destId="{B44D9B86-3CF1-364F-B0A6-B7E8587FC4F0}" srcOrd="0" destOrd="0" parTransId="{B17C04A5-8D82-8D4D-A71D-BC95F80CAACC}" sibTransId="{40C925A1-E9B6-7141-9711-4BE0478D8332}"/>
    <dgm:cxn modelId="{E42E77E6-09EA-984E-924F-1EF59A33E6A9}" type="presOf" srcId="{0F9B294D-124E-184B-8D37-E8BCE3CBC024}" destId="{9DC9C13D-36AB-A84C-A829-F6918415D759}" srcOrd="0" destOrd="1" presId="urn:microsoft.com/office/officeart/2005/8/layout/hChevron3"/>
    <dgm:cxn modelId="{3679D3ED-A002-2E49-9D6C-4924E2C05570}" srcId="{AA49A16B-9CBB-5948-82D2-494BBDD0A7CE}" destId="{9A17743A-7D02-A34C-B6DB-3FA62CAFEC5D}" srcOrd="1" destOrd="0" parTransId="{986F668E-E346-234D-8ED9-B5E430C6E2BE}" sibTransId="{4CC08035-A740-C14F-B285-9FE49C4E1AE1}"/>
    <dgm:cxn modelId="{34D916F1-140C-3144-8604-ACF328985B7C}" type="presOf" srcId="{5B194515-B321-924E-8F2E-D9E3DD9D0A4E}" destId="{9DC9C13D-36AB-A84C-A829-F6918415D759}" srcOrd="0" destOrd="4" presId="urn:microsoft.com/office/officeart/2005/8/layout/hChevron3"/>
    <dgm:cxn modelId="{376930F5-7E4E-AD4A-90F0-FE3BDB11B13D}" srcId="{8F88BD24-D67E-7348-891F-856DFB8A5676}" destId="{AA49A16B-9CBB-5948-82D2-494BBDD0A7CE}" srcOrd="0" destOrd="0" parTransId="{D9E39C7D-4E39-C141-BDEC-0245FE759B0C}" sibTransId="{329A61F1-F87E-0147-832B-867DF5CE5783}"/>
    <dgm:cxn modelId="{357EC2FA-AF25-DF4F-AA55-B7891F50A4F4}" type="presOf" srcId="{9A17743A-7D02-A34C-B6DB-3FA62CAFEC5D}" destId="{9DC9C13D-36AB-A84C-A829-F6918415D759}" srcOrd="0" destOrd="2" presId="urn:microsoft.com/office/officeart/2005/8/layout/hChevron3"/>
    <dgm:cxn modelId="{AB1AD9FA-8569-2843-847F-7F1F180C3C49}" srcId="{AA49A16B-9CBB-5948-82D2-494BBDD0A7CE}" destId="{00EA5EE7-3252-D448-9502-A291A20C7433}" srcOrd="2" destOrd="0" parTransId="{2D498A5B-85AF-B540-BC8F-309A0554E427}" sibTransId="{4E819545-A8FE-9C41-B311-FD5C0A077FDC}"/>
    <dgm:cxn modelId="{CA8C64FC-B027-B247-A903-CA449436B9C5}" type="presOf" srcId="{8F88BD24-D67E-7348-891F-856DFB8A5676}" destId="{5628DAB4-A08E-1044-BE2B-2156EEECB4D0}" srcOrd="0" destOrd="0" presId="urn:microsoft.com/office/officeart/2005/8/layout/hChevron3"/>
    <dgm:cxn modelId="{4518C86F-F80D-A541-984E-47F5DD0314E9}" type="presParOf" srcId="{5628DAB4-A08E-1044-BE2B-2156EEECB4D0}" destId="{9DC9C13D-36AB-A84C-A829-F6918415D759}" srcOrd="0" destOrd="0" presId="urn:microsoft.com/office/officeart/2005/8/layout/hChevron3"/>
    <dgm:cxn modelId="{7CC193D5-EFB1-6145-AA01-4AC762BAA7EE}" type="presParOf" srcId="{5628DAB4-A08E-1044-BE2B-2156EEECB4D0}" destId="{061C3A1B-6059-CC48-96D0-874FC2F8DB69}" srcOrd="1" destOrd="0" presId="urn:microsoft.com/office/officeart/2005/8/layout/hChevron3"/>
    <dgm:cxn modelId="{700A6F95-35C5-D24E-9DE1-D9862075A176}" type="presParOf" srcId="{5628DAB4-A08E-1044-BE2B-2156EEECB4D0}" destId="{BE2D6259-4729-8D4B-8C08-249BB0B4671D}" srcOrd="2" destOrd="0" presId="urn:microsoft.com/office/officeart/2005/8/layout/hChevron3"/>
    <dgm:cxn modelId="{7BC5BC6C-CCAC-AA4B-9F25-78FA88DB4C0E}" type="presParOf" srcId="{5628DAB4-A08E-1044-BE2B-2156EEECB4D0}" destId="{7B317171-76F1-FC4E-9A99-667D15A3281D}" srcOrd="3" destOrd="0" presId="urn:microsoft.com/office/officeart/2005/8/layout/hChevron3"/>
    <dgm:cxn modelId="{DA097070-2995-8B4B-AD18-DB2FC68ED8DE}" type="presParOf" srcId="{5628DAB4-A08E-1044-BE2B-2156EEECB4D0}" destId="{33DFE279-6232-014F-827F-0596F9A40AE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9C13D-36AB-A84C-A829-F6918415D759}">
      <dsp:nvSpPr>
        <dsp:cNvPr id="0" name=""/>
        <dsp:cNvSpPr/>
      </dsp:nvSpPr>
      <dsp:spPr>
        <a:xfrm>
          <a:off x="4998" y="0"/>
          <a:ext cx="4370864" cy="3299948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194" tIns="60960" rIns="616778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Data preparation and standardization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Load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Transform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Split into training and test datasets.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Set the parameters for each algorithms for GridSearchCV</a:t>
          </a:r>
        </a:p>
      </dsp:txBody>
      <dsp:txXfrm>
        <a:off x="4998" y="0"/>
        <a:ext cx="3958371" cy="3299948"/>
      </dsp:txXfrm>
    </dsp:sp>
    <dsp:sp modelId="{BE2D6259-4729-8D4B-8C08-249BB0B4671D}">
      <dsp:nvSpPr>
        <dsp:cNvPr id="0" name=""/>
        <dsp:cNvSpPr/>
      </dsp:nvSpPr>
      <dsp:spPr>
        <a:xfrm>
          <a:off x="3501689" y="0"/>
          <a:ext cx="4370864" cy="3299948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194" tIns="60960" rIns="154194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Model Evaluation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Fit de models</a:t>
          </a: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Check the accuracy of each model.</a:t>
          </a: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Tune hyperparameters for each ML model.</a:t>
          </a: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Plot the confusion matrix</a:t>
          </a:r>
        </a:p>
      </dsp:txBody>
      <dsp:txXfrm>
        <a:off x="4326676" y="0"/>
        <a:ext cx="2720890" cy="3299948"/>
      </dsp:txXfrm>
    </dsp:sp>
    <dsp:sp modelId="{33DFE279-6232-014F-827F-0596F9A40AE7}">
      <dsp:nvSpPr>
        <dsp:cNvPr id="0" name=""/>
        <dsp:cNvSpPr/>
      </dsp:nvSpPr>
      <dsp:spPr>
        <a:xfrm>
          <a:off x="6998381" y="0"/>
          <a:ext cx="4370864" cy="3299948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194" tIns="60960" rIns="154194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Comparison of results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/>
              </a:solidFill>
            </a:rPr>
            <a:t>Different accuracy score were used.</a:t>
          </a:r>
        </a:p>
      </dsp:txBody>
      <dsp:txXfrm>
        <a:off x="7823368" y="0"/>
        <a:ext cx="2720890" cy="3299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7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Alexander Leano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19/03/2024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5"/>
            <a:ext cx="6352685" cy="4644607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is the process of cleaning and unifying complex data sets for easy access and Exploratory Data Analysis (EDA)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several cases where the booster did and did not land successfully: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Success: True Ocean, True RTLS, True ASDS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Failure: False Ocean, False RTLS, False ASDS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necessary to transform the outcome launch into a new categorical variable.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exploratory analysis was performed to have a better understanding of the occurrence of each orbit.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3CE55B-C6D6-596B-D92A-5FCBFB09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95" y="1380965"/>
            <a:ext cx="4162916" cy="31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4119" y="1398494"/>
            <a:ext cx="6653506" cy="49208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800" dirty="0"/>
              <a:t>Different scatter plots were graphed to find the relationship between variables:</a:t>
            </a:r>
          </a:p>
          <a:p>
            <a:pPr lvl="1"/>
            <a:r>
              <a:rPr lang="en-US" sz="1800" dirty="0"/>
              <a:t>Payload and Flight Number</a:t>
            </a:r>
          </a:p>
          <a:p>
            <a:pPr lvl="1"/>
            <a:r>
              <a:rPr lang="en-US" sz="1800" dirty="0"/>
              <a:t>Launch Site and Flight Number</a:t>
            </a:r>
          </a:p>
          <a:p>
            <a:pPr lvl="1"/>
            <a:r>
              <a:rPr lang="en-US" sz="1800" dirty="0"/>
              <a:t>Payload and Launch Site</a:t>
            </a:r>
          </a:p>
          <a:p>
            <a:pPr lvl="1"/>
            <a:r>
              <a:rPr lang="en-US" sz="1800" dirty="0"/>
              <a:t>Orbit and Flight Number</a:t>
            </a:r>
          </a:p>
          <a:p>
            <a:pPr lvl="1"/>
            <a:r>
              <a:rPr lang="en-US" sz="1800" dirty="0"/>
              <a:t>Success Rate and Orbit type</a:t>
            </a:r>
          </a:p>
          <a:p>
            <a:pPr lvl="1"/>
            <a:r>
              <a:rPr lang="en-US" sz="1800" dirty="0"/>
              <a:t>Orbit Type and Payload Mass</a:t>
            </a:r>
          </a:p>
          <a:p>
            <a:r>
              <a:rPr lang="en-US" sz="1800" dirty="0"/>
              <a:t>Scatter plots show which factors most affect the success of the landing outcomes. The correlation.</a:t>
            </a:r>
          </a:p>
          <a:p>
            <a:r>
              <a:rPr lang="en-US" sz="1800" dirty="0"/>
              <a:t>Bar graph which shows the relationship between numerical and categoric variables:</a:t>
            </a:r>
          </a:p>
          <a:p>
            <a:pPr lvl="1"/>
            <a:r>
              <a:rPr lang="en-US" sz="1800" dirty="0"/>
              <a:t>Success Rate vs Orbit</a:t>
            </a:r>
          </a:p>
          <a:p>
            <a:r>
              <a:rPr lang="en-US" sz="1800" dirty="0"/>
              <a:t>Line Graph which shows trends and makes predictions for unseen data:</a:t>
            </a:r>
          </a:p>
          <a:p>
            <a:pPr lvl="1"/>
            <a:r>
              <a:rPr lang="en-US" sz="1800" dirty="0"/>
              <a:t>Success rate vs Year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9C8A8B57-11EF-7C0A-B344-BF78294B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625" y="1503302"/>
            <a:ext cx="4583703" cy="205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EF60B-C533-13C5-A083-A8D62E589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10"/>
          <a:stretch/>
        </p:blipFill>
        <p:spPr>
          <a:xfrm>
            <a:off x="7207625" y="3778124"/>
            <a:ext cx="4578027" cy="21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5939" y="1380967"/>
            <a:ext cx="10268261" cy="46446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were performed: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i="0" dirty="0">
                <a:effectLst/>
                <a:latin typeface="system-ui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i="0" dirty="0">
                <a:effectLst/>
                <a:latin typeface="system-ui"/>
              </a:rPr>
              <a:t>Display 5 records where launch sites begin with the string 'CCA’</a:t>
            </a:r>
            <a:r>
              <a:rPr lang="en-US" sz="1600" dirty="0">
                <a:latin typeface="system-ui"/>
              </a:rPr>
              <a:t>.</a:t>
            </a:r>
            <a:endParaRPr lang="en-US" sz="1600" i="0" dirty="0">
              <a:effectLst/>
              <a:latin typeface="system-ui"/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i="0" dirty="0">
                <a:effectLst/>
                <a:latin typeface="system-ui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i="0" dirty="0">
                <a:effectLst/>
                <a:latin typeface="system-ui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i="0" dirty="0">
                <a:effectLst/>
                <a:latin typeface="system-ui"/>
              </a:rPr>
              <a:t>List the date when the first successful landing outcome in the ground pad was achieved.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i="0" dirty="0">
                <a:effectLst/>
                <a:latin typeface="system-ui"/>
              </a:rPr>
              <a:t>List the names of the boosters which have success in drone ships and have payload mass greater than 4000 but less than 6000kg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i="0" dirty="0">
                <a:effectLst/>
                <a:latin typeface="system-ui"/>
              </a:rPr>
              <a:t>List the total number of successful and failed mission outcomes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i="0" dirty="0">
                <a:effectLst/>
                <a:latin typeface="system-ui"/>
              </a:rPr>
              <a:t>List the names of the booster</a:t>
            </a:r>
            <a:r>
              <a:rPr lang="en-US" sz="1600" dirty="0">
                <a:latin typeface="system-ui"/>
              </a:rPr>
              <a:t> </a:t>
            </a:r>
            <a:r>
              <a:rPr lang="en-US" sz="1600" i="0" dirty="0">
                <a:effectLst/>
                <a:latin typeface="system-ui"/>
              </a:rPr>
              <a:t>versions which have carried the maximum payload mass.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i="0" dirty="0">
                <a:effectLst/>
                <a:latin typeface="system-ui"/>
              </a:rPr>
              <a:t>List the records that will display the month names, failure outcomes in drone ship, booster versions, and launch site for the months in the year 2015.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sz="1600" i="0" dirty="0">
                <a:effectLst/>
                <a:latin typeface="system-ui"/>
              </a:rPr>
              <a:t>Rank the count of landing outcomes (such as Failure (drone ship) or Success (ground pad)) between the date 2010-06-04 and 2017-03-20, in descending order.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visualization of launch sites, a marker with a circle around and a label with the name was added.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and Red markers were added to indicate the launch outcome( success or failure)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Haversine’s formula for distance calculation was used to answer the following question: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close are the launch sites to railways, highways, and coastlines?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close are the launch sites to nearby cities?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lines with labels were added to indicate these distances.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dashboard with Plotly Dash was built to plot graphs with different data. The components were: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Dropdown: allows users to choose all launch sites or a specific one (dash_core_components.Dropdown)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shows the total successful launches count for all sites and the success and failed counts for a specific site if it was chosen with the dropdown component.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plotly.express.pie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RangeSlider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Allows users to select a payload mass in a fixed range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dash_core_components.RangeSlider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chart: Shows the relationship between Success and Payload Mass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plotly.express.scatter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6B70081-8056-007D-E8B2-A0FEA5FC7CA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66015710"/>
              </p:ext>
            </p:extLst>
          </p:nvPr>
        </p:nvGraphicFramePr>
        <p:xfrm>
          <a:off x="401444" y="2877015"/>
          <a:ext cx="11374244" cy="3299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FA3BEF4-EC6F-5245-5726-6833681D0DB1}"/>
              </a:ext>
            </a:extLst>
          </p:cNvPr>
          <p:cNvSpPr txBox="1">
            <a:spLocks/>
          </p:cNvSpPr>
          <p:nvPr/>
        </p:nvSpPr>
        <p:spPr>
          <a:xfrm>
            <a:off x="770011" y="1423987"/>
            <a:ext cx="10515600" cy="1453028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models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6"/>
            <a:ext cx="10444486" cy="3857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results will be categorized into 3 main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4168106B-47CC-5BBF-36F5-F14D2C82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832" y="1534057"/>
            <a:ext cx="8508611" cy="2783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B4CF9-6B45-79C7-7216-A0783ACBEB0E}"/>
              </a:ext>
            </a:extLst>
          </p:cNvPr>
          <p:cNvSpPr txBox="1"/>
          <p:nvPr/>
        </p:nvSpPr>
        <p:spPr>
          <a:xfrm>
            <a:off x="1896032" y="4571421"/>
            <a:ext cx="8673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earliest flights all failed while the latest flights all succeeded in each Launch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general success rate improved with each launch.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CCAFS SLC 40 launch site has around the half total number of launches and the most recent ones were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VAFB SLC 4E and KSC LC 39A have higher success rates.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 descr="A graph of a graph with blue and orange dots&#10;&#10;Description automatically generated">
            <a:extLst>
              <a:ext uri="{FF2B5EF4-FFF2-40B4-BE49-F238E27FC236}">
                <a16:creationId xmlns:a16="http://schemas.microsoft.com/office/drawing/2014/main" id="{FAF04222-21D8-74AE-1A5E-B7AC1469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7" y="1591355"/>
            <a:ext cx="8226363" cy="3675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01D5BC-E042-F522-0F53-7C4F7E7B0EA4}"/>
              </a:ext>
            </a:extLst>
          </p:cNvPr>
          <p:cNvSpPr txBox="1"/>
          <p:nvPr/>
        </p:nvSpPr>
        <p:spPr>
          <a:xfrm>
            <a:off x="318370" y="2551837"/>
            <a:ext cx="31956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VAFB-SLC launch site there are no rockets launched for heavy payload mass(greater than 10.000kg)</a:t>
            </a:r>
          </a:p>
          <a:p>
            <a:endParaRPr lang="en-US" b="0" i="0" dirty="0">
              <a:effectLst/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Payloads over 8,000 kg have an excellent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FD012-A3C8-A81A-A513-21813A9E5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56" y="1684673"/>
            <a:ext cx="5056094" cy="4742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7FA65C-3CB3-ECAF-3DB2-F53C37BAF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446" y="1669473"/>
            <a:ext cx="2311400" cy="435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A726B-41F4-9486-4A50-A80027E6F620}"/>
              </a:ext>
            </a:extLst>
          </p:cNvPr>
          <p:cNvSpPr txBox="1"/>
          <p:nvPr/>
        </p:nvSpPr>
        <p:spPr>
          <a:xfrm>
            <a:off x="8071227" y="1579793"/>
            <a:ext cx="39515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Orbits with a 100% success rate have only one launch:</a:t>
            </a:r>
          </a:p>
          <a:p>
            <a:r>
              <a:rPr lang="en-US" dirty="0"/>
              <a:t>	ES-L1, GEO, HEO</a:t>
            </a:r>
          </a:p>
          <a:p>
            <a:endParaRPr lang="en-US" dirty="0"/>
          </a:p>
          <a:p>
            <a:r>
              <a:rPr lang="en-US" dirty="0"/>
              <a:t>While there is one 100% success rate with more launches and is better to do statistics:</a:t>
            </a:r>
          </a:p>
          <a:p>
            <a:r>
              <a:rPr lang="en-US" dirty="0"/>
              <a:t>	SSO</a:t>
            </a:r>
          </a:p>
          <a:p>
            <a:endParaRPr lang="en-US" dirty="0"/>
          </a:p>
          <a:p>
            <a:r>
              <a:rPr lang="en-US" dirty="0"/>
              <a:t>Orbits with 0% success rate and just 1 launch is:</a:t>
            </a:r>
          </a:p>
          <a:p>
            <a:r>
              <a:rPr lang="en-US" dirty="0"/>
              <a:t>	SO</a:t>
            </a:r>
          </a:p>
          <a:p>
            <a:endParaRPr lang="en-US" dirty="0"/>
          </a:p>
          <a:p>
            <a:r>
              <a:rPr lang="en-US" dirty="0"/>
              <a:t>Orbits with a success rate between 50% and 85%:</a:t>
            </a:r>
          </a:p>
          <a:p>
            <a:r>
              <a:rPr lang="en-US" dirty="0"/>
              <a:t>	GTO, ISS, LEO, MEO, PO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322AAC-5E15-7E28-BF47-C5B16279CFF3}"/>
              </a:ext>
            </a:extLst>
          </p:cNvPr>
          <p:cNvSpPr txBox="1"/>
          <p:nvPr/>
        </p:nvSpPr>
        <p:spPr>
          <a:xfrm>
            <a:off x="642176" y="2040892"/>
            <a:ext cx="3195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system-ui"/>
              </a:rPr>
              <a:t>LEO orbit success appears related to the number of flights; 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system-ui"/>
              </a:rPr>
              <a:t>There seems to be no relationship between flight numbers when in GTO orbit.</a:t>
            </a:r>
            <a:endParaRPr lang="en-A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425CA-24DD-B2D3-A79A-768803475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03" y="1792762"/>
            <a:ext cx="7772400" cy="352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1A206-DFCB-9B38-1B10-09262F538EF6}"/>
              </a:ext>
            </a:extLst>
          </p:cNvPr>
          <p:cNvSpPr txBox="1"/>
          <p:nvPr/>
        </p:nvSpPr>
        <p:spPr>
          <a:xfrm>
            <a:off x="345263" y="1801906"/>
            <a:ext cx="37290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b="0" i="0" dirty="0">
                <a:effectLst/>
                <a:latin typeface="system-ui"/>
              </a:rPr>
              <a:t>Heavy payloads for a successful landing or positive landing rate are more likely for LEO, ISS, and Polar. And in the opposite for MEO and VLEO orbits.</a:t>
            </a:r>
          </a:p>
          <a:p>
            <a:pPr marL="285750" indent="-285750" algn="l">
              <a:buFontTx/>
              <a:buChar char="-"/>
            </a:pPr>
            <a:endParaRPr lang="en-US" dirty="0">
              <a:latin typeface="system-ui"/>
            </a:endParaRPr>
          </a:p>
          <a:p>
            <a:pPr marL="285750" indent="-285750" algn="l">
              <a:buFontTx/>
              <a:buChar char="-"/>
            </a:pPr>
            <a:r>
              <a:rPr lang="en-US" b="0" i="0" dirty="0">
                <a:effectLst/>
                <a:latin typeface="system-ui"/>
              </a:rPr>
              <a:t>For GTO cannot be distinguished this well as both positive landing rate and negative landing (unsuccessful mission), both there here.</a:t>
            </a:r>
          </a:p>
          <a:p>
            <a:pPr marL="285750" indent="-285750" algn="l">
              <a:buFontTx/>
              <a:buChar char="-"/>
            </a:pPr>
            <a:endParaRPr lang="en-US" dirty="0">
              <a:latin typeface="system-ui"/>
            </a:endParaRPr>
          </a:p>
          <a:p>
            <a:pPr marL="285750" indent="-285750" algn="l">
              <a:buFontTx/>
              <a:buChar char="-"/>
            </a:pPr>
            <a:r>
              <a:rPr lang="en-US" b="0" i="0" dirty="0">
                <a:effectLst/>
                <a:latin typeface="system-ui"/>
              </a:rPr>
              <a:t>Orbits that only has 1 occurrence should be excluded until have more date.</a:t>
            </a:r>
          </a:p>
        </p:txBody>
      </p:sp>
      <p:pic>
        <p:nvPicPr>
          <p:cNvPr id="8" name="Picture 7" descr="A graph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EC1FC46A-BC82-07AF-9AB1-904EE58A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337" y="1796582"/>
            <a:ext cx="7772400" cy="35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2013 until 2017 the success rate keep increasing.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7BD38-B67D-1D1E-9540-D87285DC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51" y="1563503"/>
            <a:ext cx="5935590" cy="44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13816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word distinct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E2196-A7BE-1D59-44A0-F17F9A6C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825625"/>
            <a:ext cx="3556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BF26DE1-9F39-AB63-F542-C4EF7A42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929" y="2459441"/>
            <a:ext cx="9492141" cy="385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103BC-1CB0-EAEA-7650-A8FA8295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004" y="3001963"/>
            <a:ext cx="4927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20AA6-7BB3-0C01-BBE1-B9661942A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9" y="3030050"/>
            <a:ext cx="4927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829AA-72F0-3865-7C30-713069BD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1778000"/>
            <a:ext cx="49276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FF0C1-3029-0DBC-0921-5901ADAE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004" y="2698967"/>
            <a:ext cx="4927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34029" y="1524000"/>
            <a:ext cx="7736204" cy="479534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Dashboards with Plotly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and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7CFA1F-3519-497D-7441-9F41DB48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295400"/>
            <a:ext cx="7772400" cy="42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68CC73A-050A-B8FE-D3D1-ECD5AB39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31" y="1485106"/>
            <a:ext cx="234901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7C3277-38F6-6DF5-2476-EBC5FB398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308225"/>
            <a:ext cx="7391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42FCA-C32B-D3DF-1B6A-F3932B0F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476250"/>
            <a:ext cx="76327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-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EE2EB-CFA1-AC61-F383-69B05B1F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87361"/>
            <a:ext cx="7772400" cy="46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Launch sites with color marker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0C77B0-0F85-90DB-3A87-DE6F5213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59" y="3196504"/>
            <a:ext cx="2884714" cy="3429000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3AB4374D-37E8-9B82-C5AB-FE187ED34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286" y="1978891"/>
            <a:ext cx="2603500" cy="3149600"/>
          </a:xfrm>
          <a:prstGeom prst="rect">
            <a:avLst/>
          </a:prstGeom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B8717F97-52D7-8682-5268-5D538207B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633" y="2324988"/>
            <a:ext cx="2397141" cy="28485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45144A-2044-3AF9-3951-C03DD4FB0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32" y="3592558"/>
            <a:ext cx="2884714" cy="27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6" name="Picture 5" descr="A map with a red line&#10;&#10;Description automatically generated">
            <a:extLst>
              <a:ext uri="{FF2B5EF4-FFF2-40B4-BE49-F238E27FC236}">
                <a16:creationId xmlns:a16="http://schemas.microsoft.com/office/drawing/2014/main" id="{F694F91A-A352-B569-662A-6E4105E7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015771"/>
            <a:ext cx="8597828" cy="3557388"/>
          </a:xfrm>
          <a:prstGeom prst="rect">
            <a:avLst/>
          </a:prstGeom>
        </p:spPr>
      </p:pic>
      <p:pic>
        <p:nvPicPr>
          <p:cNvPr id="11" name="Picture 10" descr="A map with a blue line&#10;&#10;Description automatically generated">
            <a:extLst>
              <a:ext uri="{FF2B5EF4-FFF2-40B4-BE49-F238E27FC236}">
                <a16:creationId xmlns:a16="http://schemas.microsoft.com/office/drawing/2014/main" id="{FEACF91B-B1FD-B686-C14B-AE3EBA40E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806" y="1690688"/>
            <a:ext cx="4227273" cy="19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5C4393-376A-CC9D-33DD-0C9EB4A91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556" y="1552749"/>
            <a:ext cx="9398911" cy="487034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00811" y="3688292"/>
            <a:ext cx="3497189" cy="24923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from all the sites.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72125"/>
            <a:ext cx="10530114" cy="44534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aims to predict if the Falcon 9 first stage will successfully land.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rocket launch cost 62 million dollars when other providers cost upward of 165 million dollars each.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price difference is explained by the fact that SpaceX can reuse the first stage.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determining if the stage will land, It is possible to determine the cost of a launch.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information is interesting for another company if it wants to compete with SpaceX for a rocket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to be solved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Identification of factors that influence the landing outcome.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relationship between variables and how they affect the outcome.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 the probability of landing success by finding the best condition needed.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86944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Launch-success ratio for KSC LC-39A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A8F43-0B00-AC5F-9175-7133BEF1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7" y="1533249"/>
            <a:ext cx="8699485" cy="469314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29758" y="3951645"/>
            <a:ext cx="4062116" cy="1244642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r>
              <a:rPr lang="en-US" dirty="0"/>
              <a:t>KSC LC-39 who has the highest percentage of success, achieved a 76,9% success rate while getting a 23.1% failure rate.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9383" y="1651791"/>
            <a:ext cx="9576098" cy="7866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be depicted that low-weight payloads have a success rate higher than heavy-weight payloads.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vs Payload</a:t>
            </a:r>
          </a:p>
        </p:txBody>
      </p:sp>
      <p:pic>
        <p:nvPicPr>
          <p:cNvPr id="7" name="Picture 6" descr="A graph with colorful circles&#10;&#10;Description automatically generated">
            <a:extLst>
              <a:ext uri="{FF2B5EF4-FFF2-40B4-BE49-F238E27FC236}">
                <a16:creationId xmlns:a16="http://schemas.microsoft.com/office/drawing/2014/main" id="{7E44BDB6-B3B1-A49F-59AA-FE1CC3B9C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32" y="2560429"/>
            <a:ext cx="5652500" cy="299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59F92-1E16-7CFA-B01F-023EA1DD1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016" y="2562271"/>
            <a:ext cx="5570816" cy="2996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FF7EB-65E2-36F5-3791-57C6D21FA7C0}"/>
              </a:ext>
            </a:extLst>
          </p:cNvPr>
          <p:cNvSpPr txBox="1"/>
          <p:nvPr/>
        </p:nvSpPr>
        <p:spPr>
          <a:xfrm>
            <a:off x="1447835" y="5665190"/>
            <a:ext cx="360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b="1" dirty="0"/>
              <a:t>Low-weight Payload (0kg – 5.000kg)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80784-963E-934C-8DEE-85D890507786}"/>
              </a:ext>
            </a:extLst>
          </p:cNvPr>
          <p:cNvSpPr txBox="1"/>
          <p:nvPr/>
        </p:nvSpPr>
        <p:spPr>
          <a:xfrm>
            <a:off x="6941882" y="5664179"/>
            <a:ext cx="418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b="1" dirty="0"/>
              <a:t>Heavy-weight Payload (5.000kg-10.000kg)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4310" y="1650842"/>
            <a:ext cx="8158090" cy="16384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different models, the accuracy was scored 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LogReg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Tree: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KNN: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8FB39-268C-A888-AFA8-A30E8B3C1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287" y="3448050"/>
            <a:ext cx="5525135" cy="1435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CA2498-CCBF-81A7-5011-EE7404EB079D}"/>
              </a:ext>
            </a:extLst>
          </p:cNvPr>
          <p:cNvSpPr txBox="1"/>
          <p:nvPr/>
        </p:nvSpPr>
        <p:spPr>
          <a:xfrm>
            <a:off x="1270000" y="5041900"/>
            <a:ext cx="5459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R" dirty="0"/>
              <a:t>All the performed methods were similar.</a:t>
            </a:r>
          </a:p>
          <a:p>
            <a:r>
              <a:rPr lang="en-AR" dirty="0"/>
              <a:t>The prefer</a:t>
            </a:r>
            <a:r>
              <a:rPr lang="en-US" dirty="0"/>
              <a:t>r</a:t>
            </a:r>
            <a:r>
              <a:rPr lang="en-AR" dirty="0"/>
              <a:t>ed to keep working in the fut</a:t>
            </a:r>
            <a:r>
              <a:rPr lang="en-US" dirty="0"/>
              <a:t>u</a:t>
            </a:r>
            <a:r>
              <a:rPr lang="en-AR" dirty="0"/>
              <a:t>re is the KNN: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2F413C-0C31-4203-0BA5-F9F70FEF9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349" y="5700931"/>
            <a:ext cx="7211537" cy="2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20320" y="1840240"/>
            <a:ext cx="4437652" cy="240295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accuracy tests were similar, the confusion matrices were also similar except for the decision tree which had some problems.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biggest problem of these models is these false positives, i.e. unsuccessful landing marked as successful landing by the classifier.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7D53D-3175-4BF1-AB74-76712D533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292" y="2124290"/>
            <a:ext cx="2555993" cy="2118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4643ED-C989-9624-ED3A-915A948BD826}"/>
              </a:ext>
            </a:extLst>
          </p:cNvPr>
          <p:cNvSpPr txBox="1"/>
          <p:nvPr/>
        </p:nvSpPr>
        <p:spPr>
          <a:xfrm>
            <a:off x="921471" y="1863145"/>
            <a:ext cx="2772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5A2E5-39AF-C777-DF1E-EBFEE05F8E0B}"/>
              </a:ext>
            </a:extLst>
          </p:cNvPr>
          <p:cNvSpPr txBox="1"/>
          <p:nvPr/>
        </p:nvSpPr>
        <p:spPr>
          <a:xfrm>
            <a:off x="4174546" y="1863287"/>
            <a:ext cx="2772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BF9D4B-B865-D962-1961-352C3608A221}"/>
              </a:ext>
            </a:extLst>
          </p:cNvPr>
          <p:cNvSpPr txBox="1"/>
          <p:nvPr/>
        </p:nvSpPr>
        <p:spPr>
          <a:xfrm>
            <a:off x="999178" y="4355870"/>
            <a:ext cx="29031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82394-36AE-4955-7636-4FB1041D7E7C}"/>
              </a:ext>
            </a:extLst>
          </p:cNvPr>
          <p:cNvSpPr txBox="1"/>
          <p:nvPr/>
        </p:nvSpPr>
        <p:spPr>
          <a:xfrm>
            <a:off x="4282726" y="4342450"/>
            <a:ext cx="2772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KNN: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359E1F-45D9-AA62-0280-B1583D3D0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907" y="2087634"/>
            <a:ext cx="2555993" cy="2192219"/>
          </a:xfrm>
          <a:prstGeom prst="rect">
            <a:avLst/>
          </a:prstGeom>
        </p:spPr>
      </p:pic>
      <p:pic>
        <p:nvPicPr>
          <p:cNvPr id="20" name="Picture 19" descr="A diagram of different colors&#10;&#10;Description automatically generated">
            <a:extLst>
              <a:ext uri="{FF2B5EF4-FFF2-40B4-BE49-F238E27FC236}">
                <a16:creationId xmlns:a16="http://schemas.microsoft.com/office/drawing/2014/main" id="{F47BBD5E-A780-0F4B-2CF6-ADACDCFDE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640" y="4619449"/>
            <a:ext cx="2486185" cy="2053405"/>
          </a:xfrm>
          <a:prstGeom prst="rect">
            <a:avLst/>
          </a:prstGeom>
        </p:spPr>
      </p:pic>
      <p:pic>
        <p:nvPicPr>
          <p:cNvPr id="22" name="Picture 21" descr="A diagram of different colors&#10;&#10;Description automatically generated">
            <a:extLst>
              <a:ext uri="{FF2B5EF4-FFF2-40B4-BE49-F238E27FC236}">
                <a16:creationId xmlns:a16="http://schemas.microsoft.com/office/drawing/2014/main" id="{0EC0C203-8069-C3CB-6308-982A3161B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715" y="4632869"/>
            <a:ext cx="2486185" cy="20534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F40882-27EF-AACD-0C4B-60F9E61CD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329" y="5296750"/>
            <a:ext cx="1342422" cy="11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05269"/>
            <a:ext cx="10515599" cy="5490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sz="2000" dirty="0"/>
              <a:t>Pay Load Mass vs Flight Number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19CF60-C05F-9F99-E785-56066BCA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25" y="1854318"/>
            <a:ext cx="11558749" cy="2203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14BB4F-E9D4-78A2-FF22-082EDCDCE40A}"/>
              </a:ext>
            </a:extLst>
          </p:cNvPr>
          <p:cNvSpPr txBox="1"/>
          <p:nvPr/>
        </p:nvSpPr>
        <p:spPr>
          <a:xfrm>
            <a:off x="1062317" y="4271247"/>
            <a:ext cx="6831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 Mass vs Flight Number: overlay the outcome of the launch. We see that:</a:t>
            </a:r>
          </a:p>
          <a:p>
            <a:pPr marL="285750" indent="-285750">
              <a:buFontTx/>
              <a:buChar char="-"/>
            </a:pPr>
            <a:r>
              <a:rPr lang="en-US" dirty="0"/>
              <a:t>As the flight number increases, the first stage is more likely to land successfully.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payload mass is also important; it seems the more massive the payload, the less likely the first stage will return.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749324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99412"/>
            <a:ext cx="10515600" cy="542223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Request data from the SpaceX API (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https://api.spacexdata.com/v4/rockets/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Dropped unnecessary columns and labeled them for classification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the best hyper-parameters, compare the different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collected by REST API: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https://api.spacexdata.com/v4/rockets/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of get request, decode the response content as JSON and turn it into a pandas data frame using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method. Cleaned data, checked and filled in missing values that were needed.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Falcon 9 and Falcon Heavy launches (9th June 2021). URL: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of BeatifulSoup for extraction of record as HTML table, parsing and converted to a pandas data frame for further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5938" y="1731634"/>
            <a:ext cx="4007935" cy="575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Getting a response from API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B9D983-67C5-4D5B-7122-26C5F9CA4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55" y="2205377"/>
            <a:ext cx="2781300" cy="2032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1DD836-1E33-364D-5DBD-964DF9D019F1}"/>
              </a:ext>
            </a:extLst>
          </p:cNvPr>
          <p:cNvSpPr txBox="1">
            <a:spLocks/>
          </p:cNvSpPr>
          <p:nvPr/>
        </p:nvSpPr>
        <p:spPr>
          <a:xfrm>
            <a:off x="560721" y="2625029"/>
            <a:ext cx="4007935" cy="575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Convert response to JSON file</a:t>
            </a:r>
            <a:endParaRPr lang="en-US" sz="18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6702F64-44C5-B0A5-BB99-662C38F744B7}"/>
              </a:ext>
            </a:extLst>
          </p:cNvPr>
          <p:cNvSpPr txBox="1">
            <a:spLocks/>
          </p:cNvSpPr>
          <p:nvPr/>
        </p:nvSpPr>
        <p:spPr>
          <a:xfrm>
            <a:off x="515937" y="3589037"/>
            <a:ext cx="4007935" cy="575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Convert response to JSON file</a:t>
            </a:r>
            <a:endParaRPr lang="en-US" sz="18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737533F-3780-B08C-1F55-F7D878BED12A}"/>
              </a:ext>
            </a:extLst>
          </p:cNvPr>
          <p:cNvSpPr txBox="1">
            <a:spLocks/>
          </p:cNvSpPr>
          <p:nvPr/>
        </p:nvSpPr>
        <p:spPr>
          <a:xfrm>
            <a:off x="4718729" y="1784627"/>
            <a:ext cx="3652596" cy="84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 Create a dictionary with data</a:t>
            </a:r>
            <a:endParaRPr lang="en-US" sz="18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A54072-1AF1-49B1-31D6-14B9E3597ADE}"/>
              </a:ext>
            </a:extLst>
          </p:cNvPr>
          <p:cNvSpPr txBox="1">
            <a:spLocks/>
          </p:cNvSpPr>
          <p:nvPr/>
        </p:nvSpPr>
        <p:spPr>
          <a:xfrm>
            <a:off x="8943030" y="1795802"/>
            <a:ext cx="2851131" cy="575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 Create a dataframe</a:t>
            </a:r>
            <a:endParaRPr lang="en-US" sz="18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CB2F91-A34B-3595-FB16-66814BA8216A}"/>
              </a:ext>
            </a:extLst>
          </p:cNvPr>
          <p:cNvSpPr txBox="1">
            <a:spLocks/>
          </p:cNvSpPr>
          <p:nvPr/>
        </p:nvSpPr>
        <p:spPr>
          <a:xfrm>
            <a:off x="8943030" y="3111406"/>
            <a:ext cx="3793967" cy="575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6. Filter dataframe</a:t>
            </a:r>
            <a:endParaRPr lang="en-US" sz="18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22F8360-009F-0363-75D4-17870BF1A063}"/>
              </a:ext>
            </a:extLst>
          </p:cNvPr>
          <p:cNvSpPr txBox="1">
            <a:spLocks/>
          </p:cNvSpPr>
          <p:nvPr/>
        </p:nvSpPr>
        <p:spPr>
          <a:xfrm>
            <a:off x="8915409" y="4195932"/>
            <a:ext cx="2438860" cy="564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7. Export to file</a:t>
            </a: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36B997-5185-EA7C-55FA-722BB2519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38" y="3065764"/>
            <a:ext cx="3009900" cy="20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7A45F3-310D-3249-F5D1-CA256CEB4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576" y="4119909"/>
            <a:ext cx="1778000" cy="76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7E426D-2770-6B26-CBD0-EBDDA7687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2987" y="2345216"/>
            <a:ext cx="4584700" cy="3009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0BA958-2FA2-11D1-FC3F-A3F239FEB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3499" y="2317849"/>
            <a:ext cx="3086100" cy="20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6EB359-0C85-50DD-8794-C0F3092D0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0662" y="3561887"/>
            <a:ext cx="4191000" cy="20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361441-4257-92D9-5B0E-A061826771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0662" y="4652731"/>
            <a:ext cx="4076700" cy="2159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FD79AF-D457-47FA-8031-DA7DB5CA86C2}"/>
              </a:ext>
            </a:extLst>
          </p:cNvPr>
          <p:cNvCxnSpPr/>
          <p:nvPr/>
        </p:nvCxnSpPr>
        <p:spPr>
          <a:xfrm>
            <a:off x="2117558" y="2408577"/>
            <a:ext cx="0" cy="2164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81A6BA-97DB-EE76-2B8A-200856D0BA0C}"/>
              </a:ext>
            </a:extLst>
          </p:cNvPr>
          <p:cNvCxnSpPr>
            <a:cxnSpLocks/>
          </p:cNvCxnSpPr>
          <p:nvPr/>
        </p:nvCxnSpPr>
        <p:spPr>
          <a:xfrm>
            <a:off x="2125580" y="3343025"/>
            <a:ext cx="0" cy="2629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73BE05C-5E73-CB14-65F5-C83E01756176}"/>
              </a:ext>
            </a:extLst>
          </p:cNvPr>
          <p:cNvCxnSpPr>
            <a:cxnSpLocks/>
          </p:cNvCxnSpPr>
          <p:nvPr/>
        </p:nvCxnSpPr>
        <p:spPr>
          <a:xfrm flipV="1">
            <a:off x="3497179" y="4119909"/>
            <a:ext cx="572459" cy="532822"/>
          </a:xfrm>
          <a:prstGeom prst="bentConnector3">
            <a:avLst>
              <a:gd name="adj1" fmla="val 4439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E04B876-64D9-8D02-C964-CCE9EE4A3C27}"/>
              </a:ext>
            </a:extLst>
          </p:cNvPr>
          <p:cNvCxnSpPr>
            <a:cxnSpLocks/>
          </p:cNvCxnSpPr>
          <p:nvPr/>
        </p:nvCxnSpPr>
        <p:spPr>
          <a:xfrm flipV="1">
            <a:off x="8370571" y="2474864"/>
            <a:ext cx="572459" cy="532822"/>
          </a:xfrm>
          <a:prstGeom prst="bentConnector3">
            <a:avLst>
              <a:gd name="adj1" fmla="val 6401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0FCA46-D580-D10B-5A4C-35E7C4C7BB64}"/>
              </a:ext>
            </a:extLst>
          </p:cNvPr>
          <p:cNvCxnSpPr>
            <a:cxnSpLocks/>
          </p:cNvCxnSpPr>
          <p:nvPr/>
        </p:nvCxnSpPr>
        <p:spPr>
          <a:xfrm flipH="1">
            <a:off x="9857872" y="2516803"/>
            <a:ext cx="8022" cy="5814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C2F8A4-1A57-7236-DDD4-0287C231EC3F}"/>
              </a:ext>
            </a:extLst>
          </p:cNvPr>
          <p:cNvCxnSpPr>
            <a:cxnSpLocks/>
          </p:cNvCxnSpPr>
          <p:nvPr/>
        </p:nvCxnSpPr>
        <p:spPr>
          <a:xfrm>
            <a:off x="9865894" y="3816266"/>
            <a:ext cx="0" cy="379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40BB092-7596-F537-5D2C-1DAAA18C8429}"/>
              </a:ext>
            </a:extLst>
          </p:cNvPr>
          <p:cNvSpPr txBox="1">
            <a:spLocks/>
          </p:cNvSpPr>
          <p:nvPr/>
        </p:nvSpPr>
        <p:spPr>
          <a:xfrm>
            <a:off x="515938" y="1491004"/>
            <a:ext cx="4007935" cy="575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Getting a response from HTML</a:t>
            </a:r>
            <a:endParaRPr lang="en-US" sz="18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78C54DA-7D77-1F5E-6ECA-E2B8ABAC34E4}"/>
              </a:ext>
            </a:extLst>
          </p:cNvPr>
          <p:cNvSpPr txBox="1">
            <a:spLocks/>
          </p:cNvSpPr>
          <p:nvPr/>
        </p:nvSpPr>
        <p:spPr>
          <a:xfrm>
            <a:off x="560721" y="2384399"/>
            <a:ext cx="4007935" cy="575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Create a BeautifulSoup Object</a:t>
            </a:r>
            <a:endParaRPr lang="en-US" sz="18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422933-45D5-0CEA-F047-F65F52E26D4B}"/>
              </a:ext>
            </a:extLst>
          </p:cNvPr>
          <p:cNvSpPr txBox="1">
            <a:spLocks/>
          </p:cNvSpPr>
          <p:nvPr/>
        </p:nvSpPr>
        <p:spPr>
          <a:xfrm>
            <a:off x="515937" y="3075693"/>
            <a:ext cx="4007935" cy="575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Find all tables</a:t>
            </a:r>
            <a:endParaRPr lang="en-US" sz="18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48167B5-7AE5-F66F-C3D6-A3B2D1D9933D}"/>
              </a:ext>
            </a:extLst>
          </p:cNvPr>
          <p:cNvSpPr txBox="1">
            <a:spLocks/>
          </p:cNvSpPr>
          <p:nvPr/>
        </p:nvSpPr>
        <p:spPr>
          <a:xfrm>
            <a:off x="4670603" y="1800669"/>
            <a:ext cx="3652596" cy="84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 Create a dictionary with data</a:t>
            </a:r>
            <a:endParaRPr lang="en-US" sz="18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F8E6C11-BFE3-D268-665D-AEA61BC6E9C4}"/>
              </a:ext>
            </a:extLst>
          </p:cNvPr>
          <p:cNvSpPr txBox="1">
            <a:spLocks/>
          </p:cNvSpPr>
          <p:nvPr/>
        </p:nvSpPr>
        <p:spPr>
          <a:xfrm>
            <a:off x="8910946" y="1426836"/>
            <a:ext cx="2851131" cy="575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6. Add data to keys</a:t>
            </a:r>
            <a:endParaRPr lang="en-US" sz="18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3566478-2F98-0C10-AF9D-BE100A762BC3}"/>
              </a:ext>
            </a:extLst>
          </p:cNvPr>
          <p:cNvSpPr txBox="1">
            <a:spLocks/>
          </p:cNvSpPr>
          <p:nvPr/>
        </p:nvSpPr>
        <p:spPr>
          <a:xfrm>
            <a:off x="8766569" y="4330606"/>
            <a:ext cx="2527070" cy="575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7. Create dataframe</a:t>
            </a:r>
            <a:endParaRPr lang="en-US" sz="18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3646E0A-1463-D4F9-2BCF-67FED803C068}"/>
              </a:ext>
            </a:extLst>
          </p:cNvPr>
          <p:cNvSpPr txBox="1">
            <a:spLocks/>
          </p:cNvSpPr>
          <p:nvPr/>
        </p:nvSpPr>
        <p:spPr>
          <a:xfrm>
            <a:off x="8787073" y="5543468"/>
            <a:ext cx="2438860" cy="564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7. Export to file</a:t>
            </a:r>
            <a:endParaRPr lang="en-US" sz="18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4F0F55-FC8E-0AA5-597D-0D34AA6EF06F}"/>
              </a:ext>
            </a:extLst>
          </p:cNvPr>
          <p:cNvCxnSpPr/>
          <p:nvPr/>
        </p:nvCxnSpPr>
        <p:spPr>
          <a:xfrm>
            <a:off x="2117558" y="2167947"/>
            <a:ext cx="0" cy="2164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34C57F-A77C-6AF2-C0AA-4910BFABAA7F}"/>
              </a:ext>
            </a:extLst>
          </p:cNvPr>
          <p:cNvCxnSpPr>
            <a:cxnSpLocks/>
          </p:cNvCxnSpPr>
          <p:nvPr/>
        </p:nvCxnSpPr>
        <p:spPr>
          <a:xfrm>
            <a:off x="2125580" y="2963782"/>
            <a:ext cx="0" cy="177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1EE5E-73F8-CEDE-8DB6-9404CD7C7538}"/>
              </a:ext>
            </a:extLst>
          </p:cNvPr>
          <p:cNvCxnSpPr>
            <a:cxnSpLocks/>
          </p:cNvCxnSpPr>
          <p:nvPr/>
        </p:nvCxnSpPr>
        <p:spPr>
          <a:xfrm flipV="1">
            <a:off x="3256547" y="3478093"/>
            <a:ext cx="1462182" cy="139305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717C9A-82D5-2A89-666A-AE85212C9C4F}"/>
              </a:ext>
            </a:extLst>
          </p:cNvPr>
          <p:cNvCxnSpPr>
            <a:cxnSpLocks/>
          </p:cNvCxnSpPr>
          <p:nvPr/>
        </p:nvCxnSpPr>
        <p:spPr>
          <a:xfrm>
            <a:off x="9865894" y="3992675"/>
            <a:ext cx="0" cy="370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0573BC-707D-D689-0CEF-62F15964B637}"/>
              </a:ext>
            </a:extLst>
          </p:cNvPr>
          <p:cNvCxnSpPr>
            <a:cxnSpLocks/>
          </p:cNvCxnSpPr>
          <p:nvPr/>
        </p:nvCxnSpPr>
        <p:spPr>
          <a:xfrm>
            <a:off x="9865894" y="5292138"/>
            <a:ext cx="0" cy="205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9191584-B637-A3AC-F1FD-240BA3DE3B81}"/>
              </a:ext>
            </a:extLst>
          </p:cNvPr>
          <p:cNvSpPr txBox="1">
            <a:spLocks/>
          </p:cNvSpPr>
          <p:nvPr/>
        </p:nvSpPr>
        <p:spPr>
          <a:xfrm>
            <a:off x="564063" y="3819488"/>
            <a:ext cx="4007935" cy="575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 Get column names</a:t>
            </a:r>
            <a:endParaRPr lang="en-US" sz="1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597BDE-32BF-258F-DB08-8FF926173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74" y="1877263"/>
            <a:ext cx="2705100" cy="215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73F44D-0BFB-7F0D-A0A1-2AF757CA1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01" y="2746567"/>
            <a:ext cx="38100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A11C1A-FBA0-3EFA-B4DF-6D97422C3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06" y="3423656"/>
            <a:ext cx="2679700" cy="203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4F1273-1C82-0D76-DB41-51FDE4544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16" y="4192592"/>
            <a:ext cx="3670300" cy="23495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780225-ED91-5BB9-1B40-AB08A5E12558}"/>
              </a:ext>
            </a:extLst>
          </p:cNvPr>
          <p:cNvCxnSpPr/>
          <p:nvPr/>
        </p:nvCxnSpPr>
        <p:spPr>
          <a:xfrm>
            <a:off x="2109538" y="3651840"/>
            <a:ext cx="0" cy="2164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5C2666E-5DB8-FFD9-7F79-E64048819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746" y="2322760"/>
            <a:ext cx="3149600" cy="3175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0E87F2E-B273-9243-1519-E5ED391BA8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2670" y="1800669"/>
            <a:ext cx="4127500" cy="1905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6863C75-A0FF-5E57-8FB7-3E26C015214C}"/>
              </a:ext>
            </a:extLst>
          </p:cNvPr>
          <p:cNvSpPr txBox="1"/>
          <p:nvPr/>
        </p:nvSpPr>
        <p:spPr>
          <a:xfrm>
            <a:off x="8598567" y="3633353"/>
            <a:ext cx="3040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the notebook for the rest of code</a:t>
            </a:r>
            <a:endParaRPr lang="en-US" sz="1200" b="1" u="sng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3BDC8EC-1C08-014C-247B-CF19245EF893}"/>
              </a:ext>
            </a:extLst>
          </p:cNvPr>
          <p:cNvCxnSpPr>
            <a:cxnSpLocks/>
          </p:cNvCxnSpPr>
          <p:nvPr/>
        </p:nvCxnSpPr>
        <p:spPr>
          <a:xfrm flipV="1">
            <a:off x="7572049" y="3306251"/>
            <a:ext cx="572459" cy="532822"/>
          </a:xfrm>
          <a:prstGeom prst="bentConnector3">
            <a:avLst>
              <a:gd name="adj1" fmla="val 6401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A close up of words&#10;&#10;Description automatically generated">
            <a:extLst>
              <a:ext uri="{FF2B5EF4-FFF2-40B4-BE49-F238E27FC236}">
                <a16:creationId xmlns:a16="http://schemas.microsoft.com/office/drawing/2014/main" id="{55FC3C06-E35A-7ABD-03D7-B489F1811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472" y="4644750"/>
            <a:ext cx="3429000" cy="546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020FF72-A5C3-4E01-4EDC-DB8E2F6CAB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2924" y="5868401"/>
            <a:ext cx="3657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</TotalTime>
  <Words>2261</Words>
  <Application>Microsoft Macintosh PowerPoint</Application>
  <PresentationFormat>Widescreen</PresentationFormat>
  <Paragraphs>312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system-ui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Alexander Leaño</cp:lastModifiedBy>
  <cp:revision>250</cp:revision>
  <dcterms:created xsi:type="dcterms:W3CDTF">2021-04-29T18:58:34Z</dcterms:created>
  <dcterms:modified xsi:type="dcterms:W3CDTF">2024-03-21T01:52:18Z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